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5"/>
  </p:notesMasterIdLst>
  <p:sldIdLst>
    <p:sldId id="256" r:id="rId2"/>
    <p:sldId id="257" r:id="rId3"/>
    <p:sldId id="262" r:id="rId4"/>
    <p:sldId id="263" r:id="rId5"/>
    <p:sldId id="260" r:id="rId6"/>
    <p:sldId id="261" r:id="rId7"/>
    <p:sldId id="264" r:id="rId8"/>
    <p:sldId id="259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>
        <p:scale>
          <a:sx n="70" d="100"/>
          <a:sy n="70" d="100"/>
        </p:scale>
        <p:origin x="-4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5771B-62E1-4261-AA97-C3DCC43EED11}" type="datetimeFigureOut">
              <a:rPr lang="sv-SE" smtClean="0"/>
              <a:pPr/>
              <a:t>2012-05-14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8AB70-4003-4E38-9EA2-86829EA2D19B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68AB70-4003-4E38-9EA2-86829EA2D19B}" type="slidenum">
              <a:rPr lang="sv-SE" smtClean="0"/>
              <a:pPr/>
              <a:t>11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 bwMode="auto">
          <a:xfrm>
            <a:off x="0" y="0"/>
            <a:ext cx="9144000" cy="1584000"/>
          </a:xfrm>
          <a:prstGeom prst="rect">
            <a:avLst/>
          </a:prstGeom>
          <a:solidFill>
            <a:srgbClr val="FFDF1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sv-SE"/>
          </a:p>
        </p:txBody>
      </p:sp>
      <p:pic>
        <p:nvPicPr>
          <p:cNvPr id="7" name="Bildobjekt 14" descr="Sthlm3_round_medskugg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260350"/>
            <a:ext cx="112395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3309938"/>
            <a:ext cx="7772400" cy="719137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4213" y="4149725"/>
            <a:ext cx="7773987" cy="863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pic>
        <p:nvPicPr>
          <p:cNvPr id="10" name="Bildobjekt 9" descr="STERIK_VANSTER_RGB.NIVA.2.grundskol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04664"/>
            <a:ext cx="3888432" cy="9008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410325" y="719138"/>
            <a:ext cx="1906588" cy="4919662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719138"/>
            <a:ext cx="5572125" cy="4919662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738563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6763" y="1676400"/>
            <a:ext cx="374015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sv-SE" noProof="0" smtClean="0"/>
              <a:t>Klicka på ikonen för att lägga till en bild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19138"/>
            <a:ext cx="763111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bakgrundsrubriken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6311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8" name="Rektangel 7"/>
          <p:cNvSpPr/>
          <p:nvPr/>
        </p:nvSpPr>
        <p:spPr bwMode="auto">
          <a:xfrm>
            <a:off x="0" y="6102000"/>
            <a:ext cx="9144000" cy="756000"/>
          </a:xfrm>
          <a:prstGeom prst="rect">
            <a:avLst/>
          </a:prstGeom>
          <a:solidFill>
            <a:srgbClr val="FFDF1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sv-SE"/>
          </a:p>
        </p:txBody>
      </p:sp>
      <p:pic>
        <p:nvPicPr>
          <p:cNvPr id="10" name="Bildobjekt 9" descr="STERIK_VANSTER_RGB.NIVA.2.grundskola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51520" y="6269773"/>
            <a:ext cx="1872208" cy="4337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Gill Sans MT" pitchFamily="34" charset="0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120000"/>
        </a:lnSpc>
        <a:spcBef>
          <a:spcPct val="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ruta 16"/>
          <p:cNvSpPr txBox="1"/>
          <p:nvPr/>
        </p:nvSpPr>
        <p:spPr>
          <a:xfrm>
            <a:off x="1" y="1556792"/>
            <a:ext cx="9144000" cy="50851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sv-SE" dirty="0" smtClean="0">
                <a:solidFill>
                  <a:schemeClr val="bg1">
                    <a:lumMod val="75000"/>
                  </a:schemeClr>
                </a:solidFill>
              </a:rPr>
              <a:t>pkiqhewrfpiuqhwerpiuqhwpiuqhwpeituqhwrtptoiwuerhtwoieruthwperiuthwerpoituwherptoiwuerhtpowiruethaiuerhfpoiewurhgqpw9eruhfqepr9ughqerpoiuhwerogiuwherogiwuerhgperughwperiguhqpwreiuqhwrpigfhreu834hyp9q2438yt9q4uhoqiwjefpoiqhsdfpoqiueårqr0oihwjefpoq8wheprrqohwefp9qhwepr9q8rhweoifwlieurhjwpoeffvijwperijwp9e0tumeptu2qproumtpwer98tuwpeortumcwpqoertumpcwqeotiucwperoiuytcmpqrycpqtcmwpeot8cwpmoerymctpweorytcpmwo8eyrmctpwoeircpmwoerympctwoeyrmtcpwomeytcwmyerpctowymertcwyeprotcwymrepo8tcywoper8cmpwoer8ymwpore8tymwpeo8tycmpwero8mcpwo8etymcpwoer8tyqcpmetc98ywpermtcpctynpwrynvpneyruwyenrtpvywnuybpiuwyprentpiuqehyrnpqruiehuqerumhqvuiruvmqgeqerputmvqpuiegtqpkiqhewrfpiuqhwerpiuqhwpiuqhwpeituqhwrtptoiwuerhtwoieruthwperiuthwerpoituwherptoiwuerhtpowiruethaiuerhfpoiewurhgqpw9eruhfqepr9ughqerpoiuhwerogiuwherogiwuerhgperughwperiguhqpwreiuqhwrpigfhreu834hyp9q2438yt9q4uhoqiwjefpoiqhsdfpoqiueårqr0oihwjefpoq8wheprrqohwefp9qhwepr9q8rhweoifwlieurhjwpoeffvijwperijwp9e0tumeptu2qproumtpwer98tuwpeortumcwpqoertumpcwqeotiucwperoiuytcmpqrycpqtcmwpeot8cwpmoerymctpweorytcpmwo8eyrmctpwoeircpmwoerympctwoeyrmtcpwomeytcwmyerpctowymertcwyeprotcwymrepo8tcywoper8cmpwoer8ymwpore8tymwpeo8tycmpwero8mcpwo8etymcpwoer8tyqcpmetc98ywpermtcpctynpwrynvpneyruwyenrtpvywnuybpiuwyprentpiuqehyrnpqruiehuqerumhqvuiruvmqgeqerputmvqpuiegtqpkiqhewrfpiuqhwerpiuqhwpiuqhwpeituqhwrtptoiwuerhtwoieruthwperiuthwerpoituwherptoiwuerhtpowiruethaiuerhfpoiewurhgqpw9eruhfqepr9ughqerpoiuhwerogiuwherogiwuerhgperughwperiguhqpwreiuqhwrpigfhreu834hyp9q2438yt9q4uhoqiwjefpoiqhsdfpoqiueårqr0oihwjefpoq8wh</a:t>
            </a:r>
          </a:p>
          <a:p>
            <a:pPr algn="just"/>
            <a:endParaRPr lang="sv-SE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1259632" y="1700808"/>
            <a:ext cx="6624736" cy="4392488"/>
          </a:xfrm>
          <a:prstGeom prst="rect">
            <a:avLst/>
          </a:prstGeom>
          <a:solidFill>
            <a:schemeClr val="bg1"/>
          </a:solidFill>
          <a:ln w="127000" cap="sq" cmpd="thickThin"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66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Digitala boksamtal</a:t>
            </a:r>
          </a:p>
          <a:p>
            <a:pPr algn="ctr">
              <a:buFontTx/>
              <a:buChar char="-"/>
            </a:pPr>
            <a:r>
              <a:rPr lang="sv-SE" sz="28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ett projekt med </a:t>
            </a:r>
            <a:r>
              <a:rPr lang="sv-SE" sz="2800" dirty="0" err="1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entreprenöriellt</a:t>
            </a:r>
            <a:r>
              <a:rPr lang="sv-SE" sz="28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tänkande</a:t>
            </a:r>
          </a:p>
          <a:p>
            <a:pPr algn="ctr"/>
            <a:endParaRPr lang="sv-SE" sz="2800" dirty="0"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sv-SE" sz="2400" dirty="0" smtClean="0"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endParaRPr lang="sv-SE" sz="2400" dirty="0"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sv-SE" sz="2400" dirty="0" smtClean="0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Teo Graner – Sofia Malmberg – Kerstin Naenfeldt</a:t>
            </a:r>
            <a:endParaRPr lang="sv-SE" sz="2400" dirty="0"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20" name="Rak 19"/>
          <p:cNvCxnSpPr/>
          <p:nvPr/>
        </p:nvCxnSpPr>
        <p:spPr bwMode="auto">
          <a:xfrm>
            <a:off x="1691680" y="4437112"/>
            <a:ext cx="57606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diamond" w="med" len="med"/>
            <a:tailEnd type="diamond" w="med" len="med"/>
          </a:ln>
          <a:effectLst/>
        </p:spPr>
      </p:cxnSp>
      <p:pic>
        <p:nvPicPr>
          <p:cNvPr id="6" name="Bildobjekt 5" descr="blab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-1"/>
            <a:ext cx="1907704" cy="1388809"/>
          </a:xfrm>
          <a:prstGeom prst="rect">
            <a:avLst/>
          </a:prstGeom>
        </p:spPr>
      </p:pic>
      <p:pic>
        <p:nvPicPr>
          <p:cNvPr id="7" name="Bildobjekt 6" descr="AF-logga.trans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30832"/>
            <a:ext cx="1512168" cy="1512168"/>
          </a:xfrm>
          <a:prstGeom prst="rect">
            <a:avLst/>
          </a:prstGeom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ad.stockholm.se\cli-sd\cc2sd005\004715\Digitala boksamtal\Mässa\arkiv\IMG_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4664" y="-1539552"/>
            <a:ext cx="14667136" cy="11000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539552" y="404664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“Lässtrategier för att förstå och tolka texter från olika medier samt för att urskilja texters budskap, både de uttalade och sådant som står mellan raderna.” </a:t>
            </a:r>
            <a:r>
              <a:rPr lang="sv-SE" i="1" dirty="0" smtClean="0"/>
              <a:t>Lgr11, Svenska</a:t>
            </a:r>
            <a:endParaRPr lang="sv-SE" i="1" dirty="0"/>
          </a:p>
        </p:txBody>
      </p:sp>
      <p:sp>
        <p:nvSpPr>
          <p:cNvPr id="3" name="textruta 2"/>
          <p:cNvSpPr txBox="1"/>
          <p:nvPr/>
        </p:nvSpPr>
        <p:spPr>
          <a:xfrm>
            <a:off x="4211960" y="2132856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”Muntliga presentationer och muntligt berättande för olika mottagare om ämnen hämtade från skola och vardag.” </a:t>
            </a:r>
            <a:r>
              <a:rPr lang="sv-SE" i="1" dirty="0" smtClean="0"/>
              <a:t>Lgr11, Svenska</a:t>
            </a:r>
            <a:endParaRPr lang="sv-SE" i="1" dirty="0"/>
          </a:p>
        </p:txBody>
      </p:sp>
      <p:sp>
        <p:nvSpPr>
          <p:cNvPr id="4" name="textruta 3"/>
          <p:cNvSpPr txBox="1"/>
          <p:nvPr/>
        </p:nvSpPr>
        <p:spPr>
          <a:xfrm>
            <a:off x="323528" y="3873822"/>
            <a:ext cx="5328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“Eleven har goda kunskaper om historiska förhållanden, skeenden och gestalter under olika tidsperioder.”           </a:t>
            </a:r>
            <a:r>
              <a:rPr lang="sv-SE" i="1" dirty="0" smtClean="0"/>
              <a:t>Lgr11, Historia</a:t>
            </a:r>
            <a:endParaRPr lang="sv-SE" i="1" dirty="0"/>
          </a:p>
        </p:txBody>
      </p:sp>
      <p:sp>
        <p:nvSpPr>
          <p:cNvPr id="5" name="textruta 4"/>
          <p:cNvSpPr txBox="1"/>
          <p:nvPr/>
        </p:nvSpPr>
        <p:spPr>
          <a:xfrm>
            <a:off x="5292080" y="495394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“Framställning av berättande och informativa bilder.” </a:t>
            </a:r>
            <a:r>
              <a:rPr lang="sv-SE" i="1" dirty="0" smtClean="0"/>
              <a:t>Lgr11, Bild</a:t>
            </a:r>
            <a:endParaRPr lang="sv-SE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ad.stockholm.se\cli-sd\cc2sd005\004715\Digitala boksamtal\Mässa\arkiv\IMG_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4664" y="-1539552"/>
            <a:ext cx="14667136" cy="11000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286000" y="251670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sv-SE" dirty="0" smtClean="0"/>
              <a:t>”En </a:t>
            </a:r>
            <a:r>
              <a:rPr lang="sv-SE" dirty="0" smtClean="0"/>
              <a:t>sak jag tycker förändras mycket är sättet man uppför sig på och jag har hört att många har sagt att när man kommer i tonåren blir man jobbigare på något </a:t>
            </a:r>
            <a:r>
              <a:rPr lang="sv-SE" dirty="0" smtClean="0"/>
              <a:t>sätt.”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ad.stockholm.se\cli-sd\cc2sd005\004715\Digitala boksamtal\Ny mapp\bok - Peter Baily.jpg"/>
          <p:cNvPicPr>
            <a:picLocks noChangeAspect="1" noChangeArrowheads="1"/>
          </p:cNvPicPr>
          <p:nvPr/>
        </p:nvPicPr>
        <p:blipFill>
          <a:blip r:embed="rId2" cstate="print"/>
          <a:srcRect l="16380" t="1260" r="16841"/>
          <a:stretch>
            <a:fillRect/>
          </a:stretch>
        </p:blipFill>
        <p:spPr bwMode="auto">
          <a:xfrm>
            <a:off x="2699792" y="620688"/>
            <a:ext cx="3816424" cy="5642992"/>
          </a:xfrm>
          <a:prstGeom prst="rect">
            <a:avLst/>
          </a:prstGeom>
          <a:noFill/>
        </p:spPr>
      </p:pic>
      <p:sp>
        <p:nvSpPr>
          <p:cNvPr id="3" name="textruta 2"/>
          <p:cNvSpPr txBox="1"/>
          <p:nvPr/>
        </p:nvSpPr>
        <p:spPr>
          <a:xfrm>
            <a:off x="6248656" y="6642556"/>
            <a:ext cx="28953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800" dirty="0" smtClean="0"/>
              <a:t>Visas med tillstånd av Bokförlaget Opal AB, illustratör Peter </a:t>
            </a:r>
            <a:r>
              <a:rPr lang="sv-SE" sz="800" dirty="0" err="1" smtClean="0"/>
              <a:t>Baily</a:t>
            </a:r>
            <a:endParaRPr lang="sv-SE" sz="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 22"/>
          <p:cNvGrpSpPr/>
          <p:nvPr/>
        </p:nvGrpSpPr>
        <p:grpSpPr>
          <a:xfrm>
            <a:off x="611560" y="3717032"/>
            <a:ext cx="2232115" cy="2004030"/>
            <a:chOff x="-3708920" y="3645024"/>
            <a:chExt cx="2232115" cy="2004030"/>
          </a:xfrm>
        </p:grpSpPr>
        <p:pic>
          <p:nvPicPr>
            <p:cNvPr id="24" name="Bildobjekt 23" descr="kommentarer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708920" y="3645024"/>
              <a:ext cx="2232115" cy="1440000"/>
            </a:xfrm>
            <a:prstGeom prst="rect">
              <a:avLst/>
            </a:prstGeom>
          </p:spPr>
        </p:pic>
        <p:sp>
          <p:nvSpPr>
            <p:cNvPr id="25" name="textruta 24"/>
            <p:cNvSpPr txBox="1"/>
            <p:nvPr/>
          </p:nvSpPr>
          <p:spPr>
            <a:xfrm>
              <a:off x="-3492896" y="4941168"/>
              <a:ext cx="1872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4000" dirty="0" smtClean="0"/>
                <a:t>Bemöta</a:t>
              </a:r>
              <a:endParaRPr lang="sv-SE" sz="4000" dirty="0"/>
            </a:p>
          </p:txBody>
        </p:sp>
      </p:grpSp>
      <p:sp>
        <p:nvSpPr>
          <p:cNvPr id="5" name="Båge 4"/>
          <p:cNvSpPr/>
          <p:nvPr/>
        </p:nvSpPr>
        <p:spPr bwMode="auto">
          <a:xfrm>
            <a:off x="1187624" y="1484784"/>
            <a:ext cx="6840760" cy="3600400"/>
          </a:xfrm>
          <a:prstGeom prst="arc">
            <a:avLst>
              <a:gd name="adj1" fmla="val 11875733"/>
              <a:gd name="adj2" fmla="val 9741975"/>
            </a:avLst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</a:endParaRPr>
          </a:p>
        </p:txBody>
      </p:sp>
      <p:grpSp>
        <p:nvGrpSpPr>
          <p:cNvPr id="8" name="Grupp 7"/>
          <p:cNvGrpSpPr/>
          <p:nvPr/>
        </p:nvGrpSpPr>
        <p:grpSpPr>
          <a:xfrm>
            <a:off x="3306894" y="2676570"/>
            <a:ext cx="2561250" cy="1976566"/>
            <a:chOff x="10188624" y="-720000"/>
            <a:chExt cx="2561250" cy="197656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88624" y="-720000"/>
              <a:ext cx="256125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ruta 6"/>
            <p:cNvSpPr txBox="1"/>
            <p:nvPr/>
          </p:nvSpPr>
          <p:spPr>
            <a:xfrm>
              <a:off x="10560171" y="548680"/>
              <a:ext cx="19327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40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Netikett</a:t>
              </a:r>
              <a:endParaRPr lang="sv-SE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Grupp 10"/>
          <p:cNvGrpSpPr/>
          <p:nvPr/>
        </p:nvGrpSpPr>
        <p:grpSpPr>
          <a:xfrm>
            <a:off x="1787904" y="776898"/>
            <a:ext cx="1920000" cy="1932022"/>
            <a:chOff x="10692680" y="-2475656"/>
            <a:chExt cx="1920000" cy="1932022"/>
          </a:xfrm>
        </p:grpSpPr>
        <p:pic>
          <p:nvPicPr>
            <p:cNvPr id="9" name="Bildobjekt 8" descr="ATT00002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92680" y="-2475656"/>
              <a:ext cx="1920000" cy="1440000"/>
            </a:xfrm>
            <a:prstGeom prst="rect">
              <a:avLst/>
            </a:prstGeom>
            <a:ln>
              <a:noFill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  <a:softEdge rad="112500"/>
            </a:effectLst>
          </p:spPr>
        </p:pic>
        <p:sp>
          <p:nvSpPr>
            <p:cNvPr id="10" name="textruta 9"/>
            <p:cNvSpPr txBox="1"/>
            <p:nvPr/>
          </p:nvSpPr>
          <p:spPr>
            <a:xfrm>
              <a:off x="11052720" y="-1251520"/>
              <a:ext cx="10727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4000" dirty="0" smtClean="0"/>
                <a:t>Läsa</a:t>
              </a:r>
              <a:endParaRPr lang="sv-SE" sz="4000" dirty="0"/>
            </a:p>
          </p:txBody>
        </p:sp>
      </p:grpSp>
      <p:sp>
        <p:nvSpPr>
          <p:cNvPr id="15" name="Rektangel 14"/>
          <p:cNvSpPr/>
          <p:nvPr/>
        </p:nvSpPr>
        <p:spPr>
          <a:xfrm>
            <a:off x="3749344" y="-27384"/>
            <a:ext cx="53591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sv-SE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En arbetsperiod</a:t>
            </a:r>
            <a:endParaRPr lang="sv-SE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17" name="Grupp 16"/>
          <p:cNvGrpSpPr/>
          <p:nvPr/>
        </p:nvGrpSpPr>
        <p:grpSpPr>
          <a:xfrm>
            <a:off x="5790144" y="1136938"/>
            <a:ext cx="2382256" cy="2004030"/>
            <a:chOff x="9612560" y="-1107504"/>
            <a:chExt cx="2382256" cy="2004030"/>
          </a:xfrm>
        </p:grpSpPr>
        <p:sp>
          <p:nvSpPr>
            <p:cNvPr id="13" name="textruta 12"/>
            <p:cNvSpPr txBox="1"/>
            <p:nvPr/>
          </p:nvSpPr>
          <p:spPr>
            <a:xfrm>
              <a:off x="9684568" y="188640"/>
              <a:ext cx="23102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4000" dirty="0" smtClean="0"/>
                <a:t>Reflektera</a:t>
              </a:r>
              <a:endParaRPr lang="sv-SE" sz="4000" dirty="0"/>
            </a:p>
          </p:txBody>
        </p:sp>
        <p:pic>
          <p:nvPicPr>
            <p:cNvPr id="16" name="Picture 2" descr="\\Ad.stockholm.se\cli-home\ca2home030\aa26512\Documents\My Pictures\DBS\delmål 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12560" y="-1107504"/>
              <a:ext cx="2363610" cy="1440000"/>
            </a:xfrm>
            <a:prstGeom prst="rect">
              <a:avLst/>
            </a:prstGeom>
            <a:noFill/>
          </p:spPr>
        </p:pic>
      </p:grpSp>
      <p:grpSp>
        <p:nvGrpSpPr>
          <p:cNvPr id="22" name="Grupp 21"/>
          <p:cNvGrpSpPr/>
          <p:nvPr/>
        </p:nvGrpSpPr>
        <p:grpSpPr>
          <a:xfrm>
            <a:off x="6732240" y="3717032"/>
            <a:ext cx="1920000" cy="2004030"/>
            <a:chOff x="10980712" y="3212976"/>
            <a:chExt cx="1920000" cy="2004030"/>
          </a:xfrm>
        </p:grpSpPr>
        <p:pic>
          <p:nvPicPr>
            <p:cNvPr id="1026" name="Picture 2" descr="\\Ad.stockholm.se\cli-home\ca2home030\aa26512\Documents\My Pictures\DBS\SAM_0229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980712" y="3212976"/>
              <a:ext cx="1920000" cy="1440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" name="textruta 20"/>
            <p:cNvSpPr txBox="1"/>
            <p:nvPr/>
          </p:nvSpPr>
          <p:spPr>
            <a:xfrm>
              <a:off x="11124728" y="4509120"/>
              <a:ext cx="152798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4000" dirty="0" smtClean="0"/>
                <a:t>Blogga</a:t>
              </a:r>
              <a:endParaRPr lang="sv-SE" sz="4000" dirty="0"/>
            </a:p>
          </p:txBody>
        </p:sp>
      </p:grpSp>
      <p:grpSp>
        <p:nvGrpSpPr>
          <p:cNvPr id="20" name="Grupp 19"/>
          <p:cNvGrpSpPr/>
          <p:nvPr/>
        </p:nvGrpSpPr>
        <p:grpSpPr>
          <a:xfrm>
            <a:off x="3347864" y="4853970"/>
            <a:ext cx="2952328" cy="2004030"/>
            <a:chOff x="-4068960" y="3645024"/>
            <a:chExt cx="2952328" cy="2004030"/>
          </a:xfrm>
        </p:grpSpPr>
        <p:pic>
          <p:nvPicPr>
            <p:cNvPr id="18" name="Bildobjekt 17" descr="kommentarer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708920" y="3645024"/>
              <a:ext cx="2232115" cy="1440000"/>
            </a:xfrm>
            <a:prstGeom prst="rect">
              <a:avLst/>
            </a:prstGeom>
          </p:spPr>
        </p:pic>
        <p:sp>
          <p:nvSpPr>
            <p:cNvPr id="19" name="textruta 18"/>
            <p:cNvSpPr txBox="1"/>
            <p:nvPr/>
          </p:nvSpPr>
          <p:spPr>
            <a:xfrm>
              <a:off x="-4068960" y="4941168"/>
              <a:ext cx="29523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4000" dirty="0" smtClean="0"/>
                <a:t>Kommentera</a:t>
              </a:r>
              <a:endParaRPr lang="sv-SE" sz="4000" dirty="0"/>
            </a:p>
          </p:txBody>
        </p:sp>
      </p:grp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åge 2"/>
          <p:cNvSpPr/>
          <p:nvPr/>
        </p:nvSpPr>
        <p:spPr bwMode="auto">
          <a:xfrm>
            <a:off x="971600" y="3140968"/>
            <a:ext cx="7200800" cy="776526"/>
          </a:xfrm>
          <a:prstGeom prst="arc">
            <a:avLst>
              <a:gd name="adj1" fmla="val 10968720"/>
              <a:gd name="adj2" fmla="val 21579125"/>
            </a:avLst>
          </a:prstGeom>
          <a:solidFill>
            <a:schemeClr val="bg1"/>
          </a:solidFill>
          <a:ln w="762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ill Sans MT" pitchFamily="34" charset="0"/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2667377" y="548680"/>
            <a:ext cx="38092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sv-SE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Bokens väg</a:t>
            </a:r>
            <a:endParaRPr lang="sv-SE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7" name="Grupp 6"/>
          <p:cNvGrpSpPr/>
          <p:nvPr/>
        </p:nvGrpSpPr>
        <p:grpSpPr>
          <a:xfrm>
            <a:off x="323528" y="2708920"/>
            <a:ext cx="2304256" cy="2016224"/>
            <a:chOff x="395536" y="2852936"/>
            <a:chExt cx="2304256" cy="2016224"/>
          </a:xfrm>
        </p:grpSpPr>
        <p:pic>
          <p:nvPicPr>
            <p:cNvPr id="4" name="Bildobjekt 3" descr="20120223_115845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9552" y="2852936"/>
              <a:ext cx="1920000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ruta 5"/>
            <p:cNvSpPr txBox="1"/>
            <p:nvPr/>
          </p:nvSpPr>
          <p:spPr>
            <a:xfrm>
              <a:off x="395536" y="4161274"/>
              <a:ext cx="23042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4000" dirty="0" smtClean="0"/>
                <a:t>Bokförlag</a:t>
              </a:r>
              <a:endParaRPr lang="sv-SE" sz="4000" dirty="0"/>
            </a:p>
          </p:txBody>
        </p:sp>
      </p:grpSp>
      <p:grpSp>
        <p:nvGrpSpPr>
          <p:cNvPr id="10" name="Grupp 9"/>
          <p:cNvGrpSpPr/>
          <p:nvPr/>
        </p:nvGrpSpPr>
        <p:grpSpPr>
          <a:xfrm>
            <a:off x="3635896" y="2276872"/>
            <a:ext cx="1888659" cy="2508086"/>
            <a:chOff x="3635896" y="2276872"/>
            <a:chExt cx="1888659" cy="2508086"/>
          </a:xfrm>
        </p:grpSpPr>
        <p:pic>
          <p:nvPicPr>
            <p:cNvPr id="8" name="Bildobjekt 7" descr="20120223_115646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3611920" y="2516872"/>
              <a:ext cx="1920000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textruta 8"/>
            <p:cNvSpPr txBox="1"/>
            <p:nvPr/>
          </p:nvSpPr>
          <p:spPr>
            <a:xfrm>
              <a:off x="3635896" y="4077072"/>
              <a:ext cx="18886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4000" dirty="0" smtClean="0"/>
                <a:t>Tryckeri</a:t>
              </a:r>
              <a:endParaRPr lang="sv-SE" sz="4000" dirty="0"/>
            </a:p>
          </p:txBody>
        </p:sp>
      </p:grpSp>
      <p:grpSp>
        <p:nvGrpSpPr>
          <p:cNvPr id="12" name="Grupp 11"/>
          <p:cNvGrpSpPr/>
          <p:nvPr/>
        </p:nvGrpSpPr>
        <p:grpSpPr>
          <a:xfrm>
            <a:off x="6516216" y="2708920"/>
            <a:ext cx="2353529" cy="2004030"/>
            <a:chOff x="6516216" y="3068960"/>
            <a:chExt cx="2353529" cy="2004030"/>
          </a:xfrm>
        </p:grpSpPr>
        <p:pic>
          <p:nvPicPr>
            <p:cNvPr id="2050" name="Picture 2" descr="\\Ad.stockholm.se\cli-home\ca2home030\aa26512\Documents\My Pictures\DBS\SAM_023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32240" y="3068960"/>
              <a:ext cx="1920000" cy="144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ruta 10"/>
            <p:cNvSpPr txBox="1"/>
            <p:nvPr/>
          </p:nvSpPr>
          <p:spPr>
            <a:xfrm>
              <a:off x="6516216" y="4365104"/>
              <a:ext cx="23535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4000" dirty="0" smtClean="0"/>
                <a:t>Bokhandel</a:t>
              </a:r>
              <a:endParaRPr lang="sv-SE" sz="4000" dirty="0"/>
            </a:p>
          </p:txBody>
        </p:sp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ad.stockholm.se\cli-sd\cc2sd005\004715\Digitala boksamtal\Ny mapp\Ej namngiven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392" y="188640"/>
            <a:ext cx="5454728" cy="28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7" descr="\\ad.stockholm.se\cli-sd\cc2sd005\004715\Digitala boksamtal\Ny mapp\Ej namngiven 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1559" y="836712"/>
            <a:ext cx="5502929" cy="28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4" descr="\\ad.stockholm.se\cli-sd\cc2sd005\004715\Digitala boksamtal\Ny mapp\Ej namngiven 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557112"/>
            <a:ext cx="5505168" cy="28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5" descr="\\ad.stockholm.se\cli-sd\cc2sd005\004715\Digitala boksamtal\Ny mapp\Ej namngiven 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6370" y="2205184"/>
            <a:ext cx="5490126" cy="28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6" descr="\\ad.stockholm.se\cli-sd\cc2sd005\004715\Digitala boksamtal\Ny mapp\Ej namngiven 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924944"/>
            <a:ext cx="5467594" cy="28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3" descr="\\ad.stockholm.se\cli-sd\cc2sd005\004715\Digitala boksamtal\Ny mapp\Ej namngiven 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67417" y="3645344"/>
            <a:ext cx="5525063" cy="28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847511" y="548680"/>
            <a:ext cx="7576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”Jag tycker att det är så onödigt att kriga, man kan väl bara köra </a:t>
            </a:r>
            <a:r>
              <a:rPr lang="sv-SE" dirty="0" err="1" smtClean="0"/>
              <a:t>sten-sax-påse</a:t>
            </a:r>
            <a:r>
              <a:rPr lang="sv-SE" dirty="0" smtClean="0"/>
              <a:t>.”</a:t>
            </a:r>
            <a:endParaRPr lang="sv-SE" dirty="0"/>
          </a:p>
        </p:txBody>
      </p:sp>
      <p:sp>
        <p:nvSpPr>
          <p:cNvPr id="3" name="textruta 2"/>
          <p:cNvSpPr txBox="1"/>
          <p:nvPr/>
        </p:nvSpPr>
        <p:spPr>
          <a:xfrm>
            <a:off x="251520" y="1556792"/>
            <a:ext cx="5965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”Om man har en positiv inställning till saker så blir allt bättre. </a:t>
            </a:r>
          </a:p>
          <a:p>
            <a:r>
              <a:rPr lang="sv-SE" dirty="0" smtClean="0"/>
              <a:t>Då kanske man tänker på något roligt som kommer att hända </a:t>
            </a:r>
          </a:p>
          <a:p>
            <a:r>
              <a:rPr lang="sv-SE" dirty="0" smtClean="0"/>
              <a:t>efter det tråkiga som händer just nu.”</a:t>
            </a:r>
            <a:endParaRPr lang="sv-SE" dirty="0"/>
          </a:p>
        </p:txBody>
      </p:sp>
      <p:sp>
        <p:nvSpPr>
          <p:cNvPr id="4" name="textruta 3"/>
          <p:cNvSpPr txBox="1"/>
          <p:nvPr/>
        </p:nvSpPr>
        <p:spPr>
          <a:xfrm>
            <a:off x="2699792" y="3212976"/>
            <a:ext cx="62236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”Det finns ju väldigt många forskare som studerar djur varje dag. </a:t>
            </a:r>
          </a:p>
          <a:p>
            <a:r>
              <a:rPr lang="sv-SE" dirty="0" smtClean="0"/>
              <a:t>Om de forskarna hade sett en myra gå in någonstans och sedan </a:t>
            </a:r>
          </a:p>
          <a:p>
            <a:r>
              <a:rPr lang="sv-SE" dirty="0" smtClean="0"/>
              <a:t>komma ut med en chokladkaka borde dom säkert reagerat.”</a:t>
            </a:r>
            <a:endParaRPr lang="sv-SE" dirty="0"/>
          </a:p>
        </p:txBody>
      </p:sp>
      <p:sp>
        <p:nvSpPr>
          <p:cNvPr id="5" name="textruta 4"/>
          <p:cNvSpPr txBox="1"/>
          <p:nvPr/>
        </p:nvSpPr>
        <p:spPr>
          <a:xfrm>
            <a:off x="251520" y="4797152"/>
            <a:ext cx="53406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”Alla säger att lilla Nasse i ”Nalle Puh” är en fegis, men </a:t>
            </a:r>
          </a:p>
          <a:p>
            <a:r>
              <a:rPr lang="sv-SE" dirty="0" smtClean="0"/>
              <a:t>han vågar faktiskt erkänna när han har gjort något som </a:t>
            </a:r>
          </a:p>
          <a:p>
            <a:r>
              <a:rPr lang="sv-SE" dirty="0" smtClean="0"/>
              <a:t>han inte borde.”</a:t>
            </a:r>
            <a:endParaRPr lang="sv-SE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 descr="BIOOO_framsida_hig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0323" y="504056"/>
            <a:ext cx="3945893" cy="5805264"/>
          </a:xfrm>
          <a:prstGeom prst="rect">
            <a:avLst/>
          </a:prstGeom>
        </p:spPr>
      </p:pic>
      <p:sp>
        <p:nvSpPr>
          <p:cNvPr id="3" name="textruta 2"/>
          <p:cNvSpPr txBox="1"/>
          <p:nvPr/>
        </p:nvSpPr>
        <p:spPr>
          <a:xfrm>
            <a:off x="6091205" y="6669940"/>
            <a:ext cx="30893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800" dirty="0" smtClean="0"/>
              <a:t>Visas med tillstånd av X Publishing, omslagsillustration: Hanna Larsson</a:t>
            </a:r>
            <a:endParaRPr lang="sv-SE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\\ad.stockholm.se\cli-sd\cc2sd005\004715\Digitala boksamtal\Ny mapp\blog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332656"/>
            <a:ext cx="8352928" cy="5925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683568" y="1196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 smtClean="0"/>
              <a:t>Fågelskrämman blev blyg och vågade inte säga till kvasten att han var kär i henne. Hur tycker du att kärleken påverkar människor? Hur kan man visa sina känslor? Är det lätt eller svårt?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4139952" y="357301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 smtClean="0"/>
              <a:t>Advokat </a:t>
            </a:r>
            <a:r>
              <a:rPr lang="sv-SE" dirty="0" err="1" smtClean="0"/>
              <a:t>Cercorelli</a:t>
            </a:r>
            <a:r>
              <a:rPr lang="sv-SE" dirty="0" smtClean="0"/>
              <a:t> använder påhittade latinska fraser som t.ex. ”</a:t>
            </a:r>
            <a:r>
              <a:rPr lang="sv-SE" dirty="0" err="1" smtClean="0"/>
              <a:t>galenum</a:t>
            </a:r>
            <a:r>
              <a:rPr lang="sv-SE" dirty="0" smtClean="0"/>
              <a:t> </a:t>
            </a:r>
            <a:r>
              <a:rPr lang="sv-SE" dirty="0" err="1" smtClean="0"/>
              <a:t>fåglum</a:t>
            </a:r>
            <a:r>
              <a:rPr lang="sv-SE" dirty="0" smtClean="0"/>
              <a:t> lekandes </a:t>
            </a:r>
            <a:r>
              <a:rPr lang="sv-SE" dirty="0" err="1" smtClean="0"/>
              <a:t>advokatorum</a:t>
            </a:r>
            <a:r>
              <a:rPr lang="sv-SE" dirty="0" smtClean="0"/>
              <a:t>” för att med finare ord förlöjliga Fågelskrämman. Försöker människor ibland förlöjliga andra? Vad väcker det för känslor hos oss? 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Tema1">
  <a:themeElements>
    <a:clrScheme name="Utbf_Förvaltningen_mall_sv 1">
      <a:dk1>
        <a:srgbClr val="000000"/>
      </a:dk1>
      <a:lt1>
        <a:srgbClr val="FFFFFF"/>
      </a:lt1>
      <a:dk2>
        <a:srgbClr val="000000"/>
      </a:dk2>
      <a:lt2>
        <a:srgbClr val="A7A9AC"/>
      </a:lt2>
      <a:accent1>
        <a:srgbClr val="9FCBED"/>
      </a:accent1>
      <a:accent2>
        <a:srgbClr val="009CDC"/>
      </a:accent2>
      <a:accent3>
        <a:srgbClr val="FFFFFF"/>
      </a:accent3>
      <a:accent4>
        <a:srgbClr val="000000"/>
      </a:accent4>
      <a:accent5>
        <a:srgbClr val="CDE2F4"/>
      </a:accent5>
      <a:accent6>
        <a:srgbClr val="008DC7"/>
      </a:accent6>
      <a:hlink>
        <a:srgbClr val="0074BC"/>
      </a:hlink>
      <a:folHlink>
        <a:srgbClr val="005288"/>
      </a:folHlink>
    </a:clrScheme>
    <a:fontScheme name="Utbf_Förvaltningen_mall_sv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ill Sans MT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ill Sans MT" pitchFamily="34" charset="0"/>
          </a:defRPr>
        </a:defPPr>
      </a:lstStyle>
    </a:lnDef>
  </a:objectDefaults>
  <a:extraClrSchemeLst>
    <a:extraClrScheme>
      <a:clrScheme name="Utbf_Förvaltningen_mall_sv 1">
        <a:dk1>
          <a:srgbClr val="000000"/>
        </a:dk1>
        <a:lt1>
          <a:srgbClr val="FFFFFF"/>
        </a:lt1>
        <a:dk2>
          <a:srgbClr val="000000"/>
        </a:dk2>
        <a:lt2>
          <a:srgbClr val="A7A9AC"/>
        </a:lt2>
        <a:accent1>
          <a:srgbClr val="9FCBED"/>
        </a:accent1>
        <a:accent2>
          <a:srgbClr val="009CDC"/>
        </a:accent2>
        <a:accent3>
          <a:srgbClr val="FFFFFF"/>
        </a:accent3>
        <a:accent4>
          <a:srgbClr val="000000"/>
        </a:accent4>
        <a:accent5>
          <a:srgbClr val="CDE2F4"/>
        </a:accent5>
        <a:accent6>
          <a:srgbClr val="008DC7"/>
        </a:accent6>
        <a:hlink>
          <a:srgbClr val="0074BC"/>
        </a:hlink>
        <a:folHlink>
          <a:srgbClr val="0052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573</TotalTime>
  <Words>357</Words>
  <Application>Microsoft Office PowerPoint</Application>
  <PresentationFormat>Bildspel på skärmen (4:3)</PresentationFormat>
  <Paragraphs>38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14" baseType="lpstr">
      <vt:lpstr>Tema1</vt:lpstr>
      <vt:lpstr>Bild 1</vt:lpstr>
      <vt:lpstr>Bild 2</vt:lpstr>
      <vt:lpstr>Bild 3</vt:lpstr>
      <vt:lpstr>Bild 4</vt:lpstr>
      <vt:lpstr>Bild 5</vt:lpstr>
      <vt:lpstr>Bild 6</vt:lpstr>
      <vt:lpstr>Bild 7</vt:lpstr>
      <vt:lpstr>Bild 8</vt:lpstr>
      <vt:lpstr>Bild 9</vt:lpstr>
      <vt:lpstr>Bild 10</vt:lpstr>
      <vt:lpstr>Bild 11</vt:lpstr>
      <vt:lpstr>Bild 12</vt:lpstr>
      <vt:lpstr>Bild 13</vt:lpstr>
    </vt:vector>
  </TitlesOfParts>
  <Company>Windows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aa26512</dc:creator>
  <cp:lastModifiedBy>AA19675</cp:lastModifiedBy>
  <cp:revision>60</cp:revision>
  <dcterms:created xsi:type="dcterms:W3CDTF">2012-04-24T08:04:54Z</dcterms:created>
  <dcterms:modified xsi:type="dcterms:W3CDTF">2012-05-14T13:37:32Z</dcterms:modified>
</cp:coreProperties>
</file>